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65" r:id="rId3"/>
    <p:sldId id="271" r:id="rId4"/>
    <p:sldId id="272" r:id="rId5"/>
    <p:sldId id="273" r:id="rId6"/>
    <p:sldId id="284" r:id="rId7"/>
    <p:sldId id="274" r:id="rId8"/>
    <p:sldId id="261" r:id="rId9"/>
    <p:sldId id="275" r:id="rId10"/>
    <p:sldId id="288" r:id="rId11"/>
    <p:sldId id="277" r:id="rId12"/>
    <p:sldId id="285" r:id="rId13"/>
    <p:sldId id="278" r:id="rId14"/>
    <p:sldId id="281" r:id="rId15"/>
    <p:sldId id="283" r:id="rId16"/>
    <p:sldId id="286" r:id="rId17"/>
    <p:sldId id="289" r:id="rId1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4660"/>
  </p:normalViewPr>
  <p:slideViewPr>
    <p:cSldViewPr>
      <p:cViewPr varScale="1">
        <p:scale>
          <a:sx n="91" d="100"/>
          <a:sy n="91" d="100"/>
        </p:scale>
        <p:origin x="10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BEEA-EF00-4C2C-8683-784D171087D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D5DA9-A910-4902-8811-032FBDCC61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BEEA-EF00-4C2C-8683-784D171087D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5DA9-A910-4902-8811-032FBDCC6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BEEA-EF00-4C2C-8683-784D171087D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5DA9-A910-4902-8811-032FBDCC6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BEEA-EF00-4C2C-8683-784D171087D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5DA9-A910-4902-8811-032FBDCC6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BEEA-EF00-4C2C-8683-784D171087D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5DA9-A910-4902-8811-032FBDCC61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BEEA-EF00-4C2C-8683-784D171087D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5DA9-A910-4902-8811-032FBDCC61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BEEA-EF00-4C2C-8683-784D171087D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5DA9-A910-4902-8811-032FBDCC61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BEEA-EF00-4C2C-8683-784D171087D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5DA9-A910-4902-8811-032FBDCC6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BEEA-EF00-4C2C-8683-784D171087D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5DA9-A910-4902-8811-032FBDCC6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BEEA-EF00-4C2C-8683-784D171087D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5DA9-A910-4902-8811-032FBDCC6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BEEA-EF00-4C2C-8683-784D171087D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5DA9-A910-4902-8811-032FBDCC6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08BEEA-EF00-4C2C-8683-784D171087D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C0D5DA9-A910-4902-8811-032FBDCC61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"/>
            <a:ext cx="12192000" cy="68582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2348881"/>
            <a:ext cx="7772400" cy="1335967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ТОВАР ПОД ЗАКАЗ</a:t>
            </a:r>
          </a:p>
        </p:txBody>
      </p:sp>
    </p:spTree>
    <p:extLst>
      <p:ext uri="{BB962C8B-B14F-4D97-AF65-F5344CB8AC3E}">
        <p14:creationId xmlns:p14="http://schemas.microsoft.com/office/powerpoint/2010/main" val="28868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26"/>
            <a:ext cx="12192000" cy="6858565"/>
          </a:xfrm>
          <a:prstGeom prst="rect">
            <a:avLst/>
          </a:prstGeom>
        </p:spPr>
      </p:pic>
      <p:sp>
        <p:nvSpPr>
          <p:cNvPr id="2" name="Объект 3"/>
          <p:cNvSpPr txBox="1">
            <a:spLocks/>
          </p:cNvSpPr>
          <p:nvPr/>
        </p:nvSpPr>
        <p:spPr>
          <a:xfrm>
            <a:off x="7464152" y="404664"/>
            <a:ext cx="4644008" cy="49482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ОТБИВАНИЕ АВАНСА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Объект 3"/>
          <p:cNvSpPr txBox="1">
            <a:spLocks/>
          </p:cNvSpPr>
          <p:nvPr/>
        </p:nvSpPr>
        <p:spPr>
          <a:xfrm>
            <a:off x="9432755" y="1196752"/>
            <a:ext cx="2675406" cy="47525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Для отбивания аванса, нажать кнопку «Аванс».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Сумма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аванса выставляется автоматически и равна 20% от стоимости товара, но не более 5000 руб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Оплата проводится как обычно. Бонусные карты к оплате не принимаются</a:t>
            </a:r>
          </a:p>
          <a:p>
            <a:pPr marL="0" indent="0">
              <a:buNone/>
            </a:pPr>
            <a:endParaRPr lang="ru-RU" sz="1800" dirty="0">
              <a:latin typeface="Roboto" pitchFamily="2" charset="0"/>
              <a:ea typeface="Roboto" pitchFamily="2" charset="0"/>
            </a:endParaRPr>
          </a:p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268761"/>
            <a:ext cx="9040899" cy="482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7752184" y="1844824"/>
            <a:ext cx="1815419" cy="50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92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65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7464152" y="404664"/>
            <a:ext cx="4644008" cy="49482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ВНЕШНИЙ ВИД ЧЕКА-АВАНС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6995592" y="2010310"/>
            <a:ext cx="5112568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А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вансовый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чек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содержит номер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заказа и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сумму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предоплаты (аванса). 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Если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аванс взяли по ошибке, можно сделать возврат аванса, аванс возвращается полностью, часть аванса вернуть нельзя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 t="3800" r="22001" b="23751"/>
          <a:stretch/>
        </p:blipFill>
        <p:spPr>
          <a:xfrm>
            <a:off x="191344" y="980728"/>
            <a:ext cx="3215604" cy="55469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23039" y="1405042"/>
            <a:ext cx="35173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Roboto" pitchFamily="2" charset="0"/>
                <a:ea typeface="Roboto" pitchFamily="2" charset="0"/>
              </a:rPr>
              <a:t>Указывается: № заказа </a:t>
            </a:r>
            <a:r>
              <a:rPr lang="ru-RU" sz="1600" dirty="0" smtClean="0">
                <a:latin typeface="Roboto" pitchFamily="2" charset="0"/>
                <a:ea typeface="Roboto" pitchFamily="2" charset="0"/>
              </a:rPr>
              <a:t>8</a:t>
            </a:r>
            <a:endParaRPr lang="ru-RU" sz="1600" dirty="0" smtClean="0">
              <a:latin typeface="Roboto" pitchFamily="2" charset="0"/>
              <a:ea typeface="Roboto" pitchFamily="2" charset="0"/>
            </a:endParaRPr>
          </a:p>
          <a:p>
            <a:r>
              <a:rPr lang="ru-RU" sz="1600" dirty="0" smtClean="0">
                <a:latin typeface="Roboto" pitchFamily="2" charset="0"/>
                <a:ea typeface="Roboto" pitchFamily="2" charset="0"/>
              </a:rPr>
              <a:t>Общая сумма заказа: </a:t>
            </a:r>
            <a:r>
              <a:rPr lang="ru-RU" sz="1600" dirty="0" smtClean="0">
                <a:latin typeface="Roboto" pitchFamily="2" charset="0"/>
                <a:ea typeface="Roboto" pitchFamily="2" charset="0"/>
              </a:rPr>
              <a:t>18252,7 </a:t>
            </a:r>
            <a:r>
              <a:rPr lang="ru-RU" sz="1600" dirty="0" smtClean="0">
                <a:latin typeface="Roboto" pitchFamily="2" charset="0"/>
                <a:ea typeface="Roboto" pitchFamily="2" charset="0"/>
              </a:rPr>
              <a:t>руб.</a:t>
            </a:r>
          </a:p>
          <a:p>
            <a:r>
              <a:rPr lang="ru-RU" sz="1600" dirty="0" smtClean="0">
                <a:latin typeface="Roboto" pitchFamily="2" charset="0"/>
                <a:ea typeface="Roboto" pitchFamily="2" charset="0"/>
              </a:rPr>
              <a:t>Аванс: </a:t>
            </a:r>
            <a:r>
              <a:rPr lang="ru-RU" sz="1600" dirty="0" smtClean="0">
                <a:latin typeface="Roboto" pitchFamily="2" charset="0"/>
                <a:ea typeface="Roboto" pitchFamily="2" charset="0"/>
              </a:rPr>
              <a:t>3651 </a:t>
            </a:r>
            <a:r>
              <a:rPr lang="ru-RU" sz="1600" dirty="0" smtClean="0">
                <a:latin typeface="Roboto" pitchFamily="2" charset="0"/>
                <a:ea typeface="Roboto" pitchFamily="2" charset="0"/>
              </a:rPr>
              <a:t>руб</a:t>
            </a:r>
            <a:r>
              <a:rPr lang="ru-RU" sz="1600" dirty="0" smtClean="0">
                <a:latin typeface="Roboto" pitchFamily="2" charset="0"/>
                <a:ea typeface="Roboto" pitchFamily="2" charset="0"/>
              </a:rPr>
              <a:t>. (20%)</a:t>
            </a:r>
            <a:endParaRPr lang="ru-RU" sz="1600" dirty="0" smtClean="0">
              <a:latin typeface="Roboto" pitchFamily="2" charset="0"/>
              <a:ea typeface="Roboto" pitchFamily="2" charset="0"/>
            </a:endParaRPr>
          </a:p>
          <a:p>
            <a:r>
              <a:rPr lang="ru-RU" sz="1600" dirty="0" smtClean="0">
                <a:latin typeface="Roboto" pitchFamily="2" charset="0"/>
                <a:ea typeface="Roboto" pitchFamily="2" charset="0"/>
              </a:rPr>
              <a:t>НДС на аванс: 18%</a:t>
            </a:r>
            <a:endParaRPr lang="ru-RU" sz="1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210" y="1487532"/>
            <a:ext cx="3151738" cy="1725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9" idx="1"/>
          </p:cNvCxnSpPr>
          <p:nvPr/>
        </p:nvCxnSpPr>
        <p:spPr>
          <a:xfrm flipH="1">
            <a:off x="3375629" y="1943651"/>
            <a:ext cx="347410" cy="1094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95400" y="2242241"/>
            <a:ext cx="288032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388" y="224224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18%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1722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65"/>
          </a:xfrm>
          <a:prstGeom prst="rect">
            <a:avLst/>
          </a:prstGeom>
        </p:spPr>
      </p:pic>
      <p:sp>
        <p:nvSpPr>
          <p:cNvPr id="2" name="Объект 3"/>
          <p:cNvSpPr txBox="1">
            <a:spLocks/>
          </p:cNvSpPr>
          <p:nvPr/>
        </p:nvSpPr>
        <p:spPr>
          <a:xfrm>
            <a:off x="7464152" y="404664"/>
            <a:ext cx="4644008" cy="49482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ПРЕДОПЛАТА ЗА ЗАКАЗ. ДОГОВОР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Объект 3"/>
          <p:cNvSpPr txBox="1">
            <a:spLocks/>
          </p:cNvSpPr>
          <p:nvPr/>
        </p:nvSpPr>
        <p:spPr>
          <a:xfrm>
            <a:off x="7248128" y="1988840"/>
            <a:ext cx="4464496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 авансовому чеку, необходимо распечатать договор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Поля в договоре будут заполнены автоматически, также как они заполнены в заказе покупателя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 договора будет соответствовать номеру заказа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1"/>
          <a:stretch/>
        </p:blipFill>
        <p:spPr>
          <a:xfrm>
            <a:off x="263352" y="980728"/>
            <a:ext cx="5112568" cy="56151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83632" y="2708920"/>
            <a:ext cx="2304256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5360" y="4869160"/>
            <a:ext cx="4752528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31904" y="4293096"/>
            <a:ext cx="5501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На примере «</a:t>
            </a:r>
            <a:r>
              <a:rPr lang="ru-RU" dirty="0" err="1" smtClean="0">
                <a:solidFill>
                  <a:srgbClr val="00B050"/>
                </a:solidFill>
              </a:rPr>
              <a:t>акласта</a:t>
            </a:r>
            <a:r>
              <a:rPr lang="ru-RU" dirty="0" smtClean="0">
                <a:solidFill>
                  <a:srgbClr val="00B050"/>
                </a:solidFill>
              </a:rPr>
              <a:t>»</a:t>
            </a:r>
          </a:p>
          <a:p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Покупатель должен быть Иванов Иван Иванович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9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65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7457791" y="188640"/>
            <a:ext cx="4644008" cy="49482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ПРОСМОТР ЗАКАЗА В МЕНЕДЖЕРЕ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263352" y="1152055"/>
            <a:ext cx="7632848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Установить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фильтр по типу документа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«Заказ покупателя»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Новый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заказ будет со статусом "в работе (ожидается)".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3"/>
          <a:stretch/>
        </p:blipFill>
        <p:spPr bwMode="auto">
          <a:xfrm>
            <a:off x="421996" y="1868752"/>
            <a:ext cx="11267338" cy="480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405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65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8142134" y="404664"/>
            <a:ext cx="3966025" cy="49482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ПОСТУПЛЕНИЕ ЗАКАЗА НА КАССУ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8256239" y="2076044"/>
            <a:ext cx="3528393" cy="2505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На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Кассе заказ меняет свой статус на </a:t>
            </a:r>
            <a:r>
              <a:rPr lang="ru-RU" sz="18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«готов к выдаче»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и активируется кнопка для выдачи заказа.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t="3300" r="12037" b="3175"/>
          <a:stretch/>
        </p:blipFill>
        <p:spPr bwMode="auto">
          <a:xfrm>
            <a:off x="203684" y="1125026"/>
            <a:ext cx="7938451" cy="518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352" y="4077072"/>
            <a:ext cx="194421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88087" y="2348880"/>
            <a:ext cx="1311099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6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65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7464152" y="404664"/>
            <a:ext cx="4644008" cy="49482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ОТПУСК ЗАКАЗА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НА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КАССЕ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8256239" y="2076044"/>
            <a:ext cx="3528393" cy="38732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При нажатии на кнопку </a:t>
            </a:r>
            <a:r>
              <a:rPr lang="ru-RU" sz="1800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"Выдать заказ"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будет предложено выбрать один из видов оплаты, сумма к оплате отображается за вычетом аванса. Т.е. сумма заказа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18252,7 р., 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аванс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3651 р.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к оплате 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14601,7 р.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После проведения расчетов с покупателем, заказ считается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исполненным.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r="11932"/>
          <a:stretch/>
        </p:blipFill>
        <p:spPr bwMode="auto">
          <a:xfrm>
            <a:off x="168803" y="1031132"/>
            <a:ext cx="7680067" cy="530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7608168" y="2564904"/>
            <a:ext cx="648071" cy="72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97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65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7464152" y="404664"/>
            <a:ext cx="4644008" cy="49482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ВНЕШНИЙ ВИД ЧЕКА ПРИ ПОЛНОЙ ОПЛАТЕ ТОВАРА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7770377" y="2076044"/>
            <a:ext cx="4014255" cy="38732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При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полной оплате товара, встанет тот НДС по которому товар был получен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 t="3800" r="22001" b="23750"/>
          <a:stretch/>
        </p:blipFill>
        <p:spPr>
          <a:xfrm>
            <a:off x="162079" y="982322"/>
            <a:ext cx="3244315" cy="5596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9772" y="1537435"/>
            <a:ext cx="3328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Roboto" pitchFamily="2" charset="0"/>
                <a:ea typeface="Roboto" pitchFamily="2" charset="0"/>
              </a:rPr>
              <a:t>НДС при полной оплате товара: 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зависит от того с каким НДС 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товар был закуплен, 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в данном случае 10%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150032" y="1821855"/>
            <a:ext cx="562587" cy="5405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14812" y="2014601"/>
            <a:ext cx="23042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7632" y="1953626"/>
            <a:ext cx="491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cs typeface="Aharoni" panose="02010803020104030203" pitchFamily="2" charset="-79"/>
              </a:rPr>
              <a:t>10%</a:t>
            </a:r>
            <a:endParaRPr lang="ru-RU" sz="12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2845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65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7896200" y="404664"/>
            <a:ext cx="4211960" cy="49482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ЗАКАЗ ИСПОЛНЕН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8256239" y="2076044"/>
            <a:ext cx="3528393" cy="38732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После проведения расчетов с покупателем, заказ считается исполненным.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1" r="1799" b="1714"/>
          <a:stretch/>
        </p:blipFill>
        <p:spPr bwMode="auto">
          <a:xfrm>
            <a:off x="239732" y="1087928"/>
            <a:ext cx="7800483" cy="552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11424" y="2708920"/>
            <a:ext cx="698477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1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" y="-281"/>
            <a:ext cx="12191498" cy="685828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7032104" y="332656"/>
            <a:ext cx="4644008" cy="5020234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ДЛЯ ЧЕГО НУЖЕН ТОВАР ПОД ЗАКАЗ?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ru-RU" sz="1800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Продажа продукции ВАЗ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–покупатель гарантировано вернется за товаром</a:t>
            </a:r>
          </a:p>
          <a:p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ru-RU" sz="1800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Продажа «</a:t>
            </a:r>
            <a:r>
              <a:rPr lang="ru-RU" sz="18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дорогостоящих, редких товаров»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- покупатель не уйдет в другую аптеку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1" t="40818" r="26269" b="12799"/>
          <a:stretch/>
        </p:blipFill>
        <p:spPr>
          <a:xfrm>
            <a:off x="491966" y="1484784"/>
            <a:ext cx="393163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65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7464152" y="404664"/>
            <a:ext cx="4644008" cy="49482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НОВАЯ ФУНКЦИЯ В КАССИРЕ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026" name="Picture 2" descr="迅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49" b="41320"/>
          <a:stretch/>
        </p:blipFill>
        <p:spPr bwMode="auto">
          <a:xfrm>
            <a:off x="263352" y="1335433"/>
            <a:ext cx="6999104" cy="497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8472264" y="1988840"/>
            <a:ext cx="3240360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На всех кассовых местах появится дополнительная кнопка </a:t>
            </a:r>
            <a:r>
              <a:rPr lang="ru-RU" sz="1800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«Заказ покупателя»</a:t>
            </a:r>
          </a:p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" y="0"/>
            <a:ext cx="12190996" cy="6857999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7392144" y="208595"/>
            <a:ext cx="4716016" cy="10597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МЕНЮ КПОПКИ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«ЗАКАЗ ПОКУПАТЕЛЯ»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050" name="Picture 2" descr="迅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81" y="2127810"/>
            <a:ext cx="5713988" cy="36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迅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5" y="1903765"/>
            <a:ext cx="711988" cy="5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963314" y="1779296"/>
            <a:ext cx="1693994" cy="911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С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оздание/ редактирование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справочника контрагентов;</a:t>
            </a:r>
          </a:p>
        </p:txBody>
      </p:sp>
      <p:pic>
        <p:nvPicPr>
          <p:cNvPr id="2053" name="Picture 5" descr="迅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5" y="1145755"/>
            <a:ext cx="2162509" cy="3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3"/>
          <p:cNvSpPr txBox="1">
            <a:spLocks/>
          </p:cNvSpPr>
          <p:nvPr/>
        </p:nvSpPr>
        <p:spPr>
          <a:xfrm>
            <a:off x="2404876" y="1049891"/>
            <a:ext cx="1379480" cy="7582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Окно поиска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054" name="Picture 6" descr="迅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" y="2996952"/>
            <a:ext cx="942966" cy="94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1025396" y="3049862"/>
            <a:ext cx="1379480" cy="7582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Создание нового заказа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055" name="Picture 7" descr="迅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312583"/>
            <a:ext cx="637711" cy="63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3"/>
          <p:cNvSpPr txBox="1">
            <a:spLocks/>
          </p:cNvSpPr>
          <p:nvPr/>
        </p:nvSpPr>
        <p:spPr>
          <a:xfrm>
            <a:off x="1100268" y="4220690"/>
            <a:ext cx="1379480" cy="7582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Удаление нового заказа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056" name="Picture 8" descr="迅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5284882"/>
            <a:ext cx="736406" cy="7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3"/>
          <p:cNvSpPr txBox="1">
            <a:spLocks/>
          </p:cNvSpPr>
          <p:nvPr/>
        </p:nvSpPr>
        <p:spPr>
          <a:xfrm>
            <a:off x="1100268" y="5284882"/>
            <a:ext cx="1539348" cy="7582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Добавления комментария к заказу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057" name="Picture 9" descr="迅쌂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29" y="1469146"/>
            <a:ext cx="709765" cy="74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бъект 3"/>
          <p:cNvSpPr txBox="1">
            <a:spLocks/>
          </p:cNvSpPr>
          <p:nvPr/>
        </p:nvSpPr>
        <p:spPr>
          <a:xfrm>
            <a:off x="9370715" y="1429028"/>
            <a:ext cx="1944216" cy="7582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Р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учное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изменение цены у заказанной позиции</a:t>
            </a:r>
          </a:p>
        </p:txBody>
      </p:sp>
      <p:pic>
        <p:nvPicPr>
          <p:cNvPr id="2058" name="Picture 10" descr="迅쌂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68" y="2487723"/>
            <a:ext cx="1180338" cy="5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бъект 3"/>
          <p:cNvSpPr txBox="1">
            <a:spLocks/>
          </p:cNvSpPr>
          <p:nvPr/>
        </p:nvSpPr>
        <p:spPr>
          <a:xfrm>
            <a:off x="9913578" y="2458923"/>
            <a:ext cx="1944216" cy="7582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Принять заказ к обработке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059" name="Picture 11" descr="迅쌂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3374510"/>
            <a:ext cx="1155188" cy="49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Объект 3"/>
          <p:cNvSpPr txBox="1">
            <a:spLocks/>
          </p:cNvSpPr>
          <p:nvPr/>
        </p:nvSpPr>
        <p:spPr>
          <a:xfrm>
            <a:off x="9913578" y="3324733"/>
            <a:ext cx="1944216" cy="7582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Внести аванс для заказа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561" y="4180948"/>
            <a:ext cx="672244" cy="72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Объект 3"/>
          <p:cNvSpPr txBox="1">
            <a:spLocks/>
          </p:cNvSpPr>
          <p:nvPr/>
        </p:nvSpPr>
        <p:spPr>
          <a:xfrm>
            <a:off x="9401006" y="4122158"/>
            <a:ext cx="2287660" cy="988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В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ернуть аванс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можно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только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полностью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60" y="5127186"/>
            <a:ext cx="1983965" cy="66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Объект 3"/>
          <p:cNvSpPr txBox="1">
            <a:spLocks/>
          </p:cNvSpPr>
          <p:nvPr/>
        </p:nvSpPr>
        <p:spPr>
          <a:xfrm>
            <a:off x="10569458" y="5111372"/>
            <a:ext cx="1669239" cy="7582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Выдать подготовленный заказ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99657" y="1550126"/>
            <a:ext cx="660039" cy="768154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04876" y="2420888"/>
            <a:ext cx="1602892" cy="1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69942" y="3491284"/>
            <a:ext cx="925143" cy="607153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028412" y="4220690"/>
            <a:ext cx="971244" cy="395535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000831" y="4295431"/>
            <a:ext cx="1169487" cy="1057564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7725513" y="1691026"/>
            <a:ext cx="832936" cy="729863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219784" y="2670901"/>
            <a:ext cx="409537" cy="50409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924527" y="2940709"/>
            <a:ext cx="737841" cy="38402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769701" y="3280310"/>
            <a:ext cx="846579" cy="1883237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8323959" y="2978258"/>
            <a:ext cx="357602" cy="116272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65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7464152" y="404664"/>
            <a:ext cx="4644008" cy="49482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СОЗДАНИЕ КОНТРАГЕНТА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9101360" y="1988840"/>
            <a:ext cx="2611263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Находим контрагента, если такого нет создаем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его.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ФИО покупателя нужно вводить полностью, иначе будет несколько Ивановых В.В.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5" y="1610176"/>
            <a:ext cx="8439299" cy="449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53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" y="0"/>
            <a:ext cx="12190996" cy="6857999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7392144" y="208595"/>
            <a:ext cx="4716016" cy="10597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РЕДАКТИРОВАНИЕ ДАННЫХ КОНТРАГЕНТА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9690238" y="4057306"/>
            <a:ext cx="1734353" cy="7582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Редактирование данных контрагента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5" name="Объект 3"/>
          <p:cNvSpPr txBox="1">
            <a:spLocks/>
          </p:cNvSpPr>
          <p:nvPr/>
        </p:nvSpPr>
        <p:spPr>
          <a:xfrm>
            <a:off x="8904312" y="1394686"/>
            <a:ext cx="2736304" cy="25383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Обязательно заполнить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поле: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Телефон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4" t="77870" r="22094" b="18083"/>
          <a:stretch/>
        </p:blipFill>
        <p:spPr>
          <a:xfrm>
            <a:off x="8904312" y="4038653"/>
            <a:ext cx="648072" cy="7200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5" y="1286903"/>
            <a:ext cx="8220435" cy="43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951984" y="4221088"/>
            <a:ext cx="2797530" cy="465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10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65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7464152" y="404664"/>
            <a:ext cx="4644008" cy="49482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СОЗДАНИЕ ЗАКАЗА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8688288" y="1988840"/>
            <a:ext cx="3024336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После добавления контрагента, создаем новый заказ</a:t>
            </a:r>
          </a:p>
        </p:txBody>
      </p:sp>
      <p:pic>
        <p:nvPicPr>
          <p:cNvPr id="4098" name="Picture 2" descr="迅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3" y="1124744"/>
            <a:ext cx="813606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迅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3790372"/>
            <a:ext cx="942966" cy="94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3"/>
          <p:cNvSpPr txBox="1">
            <a:spLocks/>
          </p:cNvSpPr>
          <p:nvPr/>
        </p:nvSpPr>
        <p:spPr>
          <a:xfrm>
            <a:off x="10164700" y="3749612"/>
            <a:ext cx="1379480" cy="13355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Создать новый заказ покупателя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9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65"/>
          </a:xfrm>
          <a:prstGeom prst="rect">
            <a:avLst/>
          </a:prstGeom>
        </p:spPr>
      </p:pic>
      <p:sp>
        <p:nvSpPr>
          <p:cNvPr id="4" name="Объект 3"/>
          <p:cNvSpPr txBox="1">
            <a:spLocks/>
          </p:cNvSpPr>
          <p:nvPr/>
        </p:nvSpPr>
        <p:spPr>
          <a:xfrm>
            <a:off x="5951984" y="30591"/>
            <a:ext cx="6238056" cy="15982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СХЕМА РАБОТЫ С ПОКУПАТЕЛЕМ ПО ТОВАРУ ПОД ЗАКАЗ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3669" y="1679475"/>
            <a:ext cx="39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Покупатель обратился с заказом: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384" y="2714134"/>
            <a:ext cx="459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Есть у поставщика, цена сформирована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384" y="328498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Оформить заказ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993" y="4457230"/>
            <a:ext cx="524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Оповестить покупателя о поступлении заказа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384" y="5042069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Выдать заказ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1450" y="2655221"/>
            <a:ext cx="470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Не известно, есть ли товар у поставщика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7736" y="3913342"/>
            <a:ext cx="5373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Если товара нет, то взять у покупателя данные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(ФИО, телефон)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0127" y="4599286"/>
            <a:ext cx="487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После уточнения сроков поставки и цены,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пригласить покупателя оформить заказ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0127" y="5727116"/>
            <a:ext cx="524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Оповестить покупателя о поступлении заказа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9742" y="6151718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Выдать заказ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2780" y="3165575"/>
            <a:ext cx="5043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Проверить на остатках в других аптеках,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если есть – перенаправить покупателя туда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367808" y="2159310"/>
            <a:ext cx="0" cy="3720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032104" y="2159311"/>
            <a:ext cx="0" cy="3720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1384" y="3817933"/>
            <a:ext cx="460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Взять предоплату, распечатать договор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60127" y="5300887"/>
            <a:ext cx="460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Взять предоплату, распечатать договор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65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7464152" y="404664"/>
            <a:ext cx="4644008" cy="49482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ФОРМИРОВАНИЕ ЗАКАЗА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8848678" y="1556792"/>
            <a:ext cx="3024336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После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создания заказа, добавляем позиции через правую цифровую клавиатуру, как при продаже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Если товар есть в базах поставщиков, цена сформируется автоматически, если товара нет, в графе цена будет «0».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После формирования заказа нажимаем кнопку </a:t>
            </a:r>
            <a:r>
              <a:rPr lang="ru-RU" sz="1600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«Принять»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- заказ отправится на обработку в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программу </a:t>
            </a:r>
            <a:r>
              <a:rPr lang="ru-RU" sz="16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«Менеджер»</a:t>
            </a:r>
            <a:endParaRPr lang="ru-RU" sz="1600" dirty="0">
              <a:solidFill>
                <a:srgbClr val="FF0000"/>
              </a:solidFill>
              <a:latin typeface="Roboto" pitchFamily="2" charset="0"/>
              <a:ea typeface="Roboto" pitchFamily="2" charset="0"/>
            </a:endParaRPr>
          </a:p>
          <a:p>
            <a:endParaRPr lang="ru-RU" sz="1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608168" y="1628800"/>
            <a:ext cx="72008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052737"/>
            <a:ext cx="841897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7251661" y="1870666"/>
            <a:ext cx="1940683" cy="2840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981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400</TotalTime>
  <Words>591</Words>
  <Application>Microsoft Office PowerPoint</Application>
  <PresentationFormat>Широкоэкранный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Aharoni</vt:lpstr>
      <vt:lpstr>Arial</vt:lpstr>
      <vt:lpstr>Century Gothic</vt:lpstr>
      <vt:lpstr>Courier New</vt:lpstr>
      <vt:lpstr>Palatino Linotype</vt:lpstr>
      <vt:lpstr>Roboto</vt:lpstr>
      <vt:lpstr>Исполнительная</vt:lpstr>
      <vt:lpstr>ТОВАР ПОД ЗАКАЗ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Сабина Джафарова А</dc:creator>
  <cp:lastModifiedBy>Шульгинова Ирина Вячеславовна</cp:lastModifiedBy>
  <cp:revision>50</cp:revision>
  <cp:lastPrinted>2018-09-27T12:03:46Z</cp:lastPrinted>
  <dcterms:created xsi:type="dcterms:W3CDTF">2018-09-24T10:55:43Z</dcterms:created>
  <dcterms:modified xsi:type="dcterms:W3CDTF">2018-09-27T13:32:31Z</dcterms:modified>
</cp:coreProperties>
</file>